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</p:sldMasterIdLst>
  <p:notesMasterIdLst>
    <p:notesMasterId r:id="rId23"/>
  </p:notesMasterIdLst>
  <p:sldIdLst>
    <p:sldId id="256" r:id="rId3"/>
    <p:sldId id="258" r:id="rId4"/>
    <p:sldId id="262" r:id="rId5"/>
    <p:sldId id="263" r:id="rId6"/>
    <p:sldId id="257" r:id="rId7"/>
    <p:sldId id="259" r:id="rId8"/>
    <p:sldId id="260" r:id="rId9"/>
    <p:sldId id="261" r:id="rId10"/>
    <p:sldId id="277" r:id="rId11"/>
    <p:sldId id="265" r:id="rId12"/>
    <p:sldId id="267" r:id="rId13"/>
    <p:sldId id="266" r:id="rId14"/>
    <p:sldId id="268" r:id="rId15"/>
    <p:sldId id="264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gH9EJUwpCZnRrCfD2ZwaD8bWHfA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023E14-7E19-40AB-AD40-27C6919DFC03}" v="2" dt="2023-08-07T16:55:50.6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14" y="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2" name="Google Shape;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b7fca2d4ca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gb7fca2d4ca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b7fca2d4ca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2" name="Google Shape;192;gb7fca2d4ca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b7fca2d4ca_1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gb7fca2d4ca_1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b7fca2d4ca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gb7fca2d4ca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b7fca2d4ca_1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gb7fca2d4ca_1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fb10f3e7e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9" name="Google Shape;219;gdfb10f3e7e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dfb10f3e7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gdfb10f3e7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02c2f811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ge02c2f811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dfb10f3e7e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dfb10f3e7e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dfb10f3e7e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gdfb10f3e7e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b7fca2d4c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gb7fca2d4c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e3b8ee8c4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ge3b8ee8c4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b7fca2d4ca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5" name="Google Shape;145;gb7fca2d4ca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b7fca2d4ca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gb7fca2d4ca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b7fca2d4c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" name="Google Shape;99;gb7fca2d4c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5" name="Google Shape;11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e02c2f811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ge02c2f811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7fca2d4c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b7fca2d4c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b7fca2d4ca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b7fca2d4ca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6593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" name="Google Shape;5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hyperlink" Target="http://www.youtube.com/watch?v=shuuTOMCKZ8" TargetMode="External"/><Relationship Id="rId4" Type="http://schemas.openxmlformats.org/officeDocument/2006/relationships/hyperlink" Target="https://www.youtube.com/watch?v=shuuTOMCKZ8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fif"/><Relationship Id="rId3" Type="http://schemas.openxmlformats.org/officeDocument/2006/relationships/image" Target="../media/image2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fif"/><Relationship Id="rId11" Type="http://schemas.openxmlformats.org/officeDocument/2006/relationships/image" Target="../media/image23.jpg"/><Relationship Id="rId5" Type="http://schemas.openxmlformats.org/officeDocument/2006/relationships/image" Target="../media/image17.jfif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" descr="A white sign with black text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5928" y="-4154"/>
            <a:ext cx="12294297" cy="686630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501275" y="2729249"/>
            <a:ext cx="11199900" cy="20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odoni"/>
              <a:buNone/>
            </a:pPr>
            <a:r>
              <a:rPr lang="en-US" sz="57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Programming</a:t>
            </a:r>
            <a:endParaRPr sz="57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1994825" y="4808849"/>
            <a:ext cx="8212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4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Welcome, Eagles!</a:t>
            </a:r>
            <a:endParaRPr sz="4000" b="0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gb7fca2d4ca_1_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b7fca2d4ca_1_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2625" y="1406725"/>
            <a:ext cx="5852350" cy="48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b7fca2d4ca_1_65"/>
          <p:cNvSpPr txBox="1"/>
          <p:nvPr/>
        </p:nvSpPr>
        <p:spPr>
          <a:xfrm>
            <a:off x="6897600" y="1988900"/>
            <a:ext cx="5189400" cy="30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Important</a:t>
            </a:r>
            <a:endParaRPr sz="74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Definitions </a:t>
            </a:r>
            <a:endParaRPr sz="49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81" name="Google Shape;181;gb7fca2d4ca_1_65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b7fca2d4ca_1_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b7fca2d4ca_1_81"/>
          <p:cNvSpPr txBox="1"/>
          <p:nvPr/>
        </p:nvSpPr>
        <p:spPr>
          <a:xfrm>
            <a:off x="6187950" y="1541363"/>
            <a:ext cx="5414100" cy="47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Domestic </a:t>
            </a:r>
            <a:endParaRPr sz="74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&amp; Dating Violence</a:t>
            </a:r>
            <a:endParaRPr sz="74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96" name="Google Shape;196;gb7fca2d4ca_1_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800" y="1343375"/>
            <a:ext cx="4713600" cy="513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b7fca2d4ca_1_81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gb7fca2d4ca_1_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b7fca2d4ca_1_73"/>
          <p:cNvPicPr preferRelativeResize="0"/>
          <p:nvPr/>
        </p:nvPicPr>
        <p:blipFill rotWithShape="1">
          <a:blip r:embed="rId4">
            <a:alphaModFix/>
          </a:blip>
          <a:srcRect l="6525" t="6591" r="10547" b="9120"/>
          <a:stretch/>
        </p:blipFill>
        <p:spPr>
          <a:xfrm>
            <a:off x="131375" y="1343363"/>
            <a:ext cx="4713600" cy="513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b7fca2d4ca_1_73"/>
          <p:cNvSpPr txBox="1"/>
          <p:nvPr/>
        </p:nvSpPr>
        <p:spPr>
          <a:xfrm>
            <a:off x="6187950" y="1541363"/>
            <a:ext cx="5414100" cy="3600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Sexual Assault </a:t>
            </a:r>
            <a:endParaRPr sz="7400" b="1" i="0" u="none" strike="noStrike" cap="none" dirty="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89" name="Google Shape;189;gb7fca2d4ca_1_73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gb7fca2d4ca_1_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b7fca2d4ca_1_90"/>
          <p:cNvSpPr txBox="1"/>
          <p:nvPr/>
        </p:nvSpPr>
        <p:spPr>
          <a:xfrm>
            <a:off x="6069700" y="3250013"/>
            <a:ext cx="5414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lang="en-US" sz="74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Stalking</a:t>
            </a:r>
            <a:endParaRPr sz="74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04" name="Google Shape;204;gb7fca2d4ca_1_90"/>
          <p:cNvPicPr preferRelativeResize="0"/>
          <p:nvPr/>
        </p:nvPicPr>
        <p:blipFill rotWithShape="1">
          <a:blip r:embed="rId4">
            <a:alphaModFix/>
          </a:blip>
          <a:srcRect b="7662"/>
          <a:stretch/>
        </p:blipFill>
        <p:spPr>
          <a:xfrm>
            <a:off x="105100" y="1343375"/>
            <a:ext cx="4713599" cy="513690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b7fca2d4ca_1_90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gb7fca2d4ca_1_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b7fca2d4ca_1_52"/>
          <p:cNvSpPr/>
          <p:nvPr/>
        </p:nvSpPr>
        <p:spPr>
          <a:xfrm>
            <a:off x="5517600" y="2536800"/>
            <a:ext cx="5697300" cy="17844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gb7fca2d4ca_1_52"/>
          <p:cNvSpPr txBox="1"/>
          <p:nvPr/>
        </p:nvSpPr>
        <p:spPr>
          <a:xfrm>
            <a:off x="4540500" y="5195025"/>
            <a:ext cx="7651500" cy="18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“What hurts the victim most is not the cruelty of the oppressor, but the</a:t>
            </a:r>
            <a:r>
              <a:rPr lang="en-US" sz="25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</a:t>
            </a:r>
            <a:r>
              <a:rPr lang="en-US" sz="25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silence of the bystander.</a:t>
            </a:r>
            <a:r>
              <a:rPr lang="en-US" sz="25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”  </a:t>
            </a: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0" i="1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-Ellie Wiesel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gb7fca2d4ca_1_52"/>
          <p:cNvSpPr txBox="1"/>
          <p:nvPr/>
        </p:nvSpPr>
        <p:spPr>
          <a:xfrm>
            <a:off x="5850300" y="2502900"/>
            <a:ext cx="5031900" cy="18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</a:t>
            </a:r>
            <a:r>
              <a:rPr lang="en-US" sz="4900" b="0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Are you a </a:t>
            </a:r>
            <a:endParaRPr sz="4900" b="0" i="0" u="none" strike="noStrike" cap="none">
              <a:solidFill>
                <a:srgbClr val="003468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900" b="1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bystander</a:t>
            </a:r>
            <a:r>
              <a:rPr lang="en-US" sz="4900" b="0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? </a:t>
            </a:r>
            <a:endParaRPr sz="4900" b="0" i="0" u="none" strike="noStrike" cap="none">
              <a:solidFill>
                <a:srgbClr val="003468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72" name="Google Shape;172;gb7fca2d4ca_1_52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b7fca2d4ca_1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150" y="1538024"/>
            <a:ext cx="3334399" cy="382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gdfb10f3e7e_0_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7" y="0"/>
            <a:ext cx="12200351" cy="686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gdfb10f3e7e_0_64"/>
          <p:cNvSpPr txBox="1"/>
          <p:nvPr/>
        </p:nvSpPr>
        <p:spPr>
          <a:xfrm>
            <a:off x="5752825" y="3695975"/>
            <a:ext cx="5994900" cy="2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9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Acknowledging Barriers to Action</a:t>
            </a:r>
            <a:endParaRPr sz="29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doni"/>
              <a:buChar char="○"/>
            </a:pPr>
            <a:r>
              <a:rPr lang="en-US" sz="21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Not understanding the warning signs</a:t>
            </a:r>
            <a:endParaRPr sz="21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doni"/>
              <a:buChar char="○"/>
            </a:pPr>
            <a:r>
              <a:rPr lang="en-US" sz="21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Believing it is not your role or responsibility</a:t>
            </a:r>
            <a:endParaRPr sz="21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doni"/>
              <a:buChar char="○"/>
            </a:pPr>
            <a:r>
              <a:rPr lang="en-US" sz="21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Not knowing what to do</a:t>
            </a:r>
            <a:endParaRPr sz="21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Bodoni"/>
              <a:buChar char="○"/>
            </a:pPr>
            <a:r>
              <a:rPr lang="en-US" sz="21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Fear of doing the wrong thing or being embarrassed</a:t>
            </a:r>
            <a:endParaRPr sz="24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91440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endParaRPr sz="17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0B41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0B4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3" name="Google Shape;223;gdfb10f3e7e_0_64"/>
          <p:cNvPicPr preferRelativeResize="0"/>
          <p:nvPr/>
        </p:nvPicPr>
        <p:blipFill rotWithShape="1">
          <a:blip r:embed="rId4">
            <a:alphaModFix/>
          </a:blip>
          <a:srcRect r="5455" b="21819"/>
          <a:stretch/>
        </p:blipFill>
        <p:spPr>
          <a:xfrm>
            <a:off x="481600" y="3445888"/>
            <a:ext cx="4979200" cy="2571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gdfb10f3e7e_0_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85500" y="1368950"/>
            <a:ext cx="4979200" cy="224235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dfb10f3e7e_0_64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gdfb10f3e7e_0_64"/>
          <p:cNvSpPr txBox="1"/>
          <p:nvPr/>
        </p:nvSpPr>
        <p:spPr>
          <a:xfrm>
            <a:off x="165900" y="1368950"/>
            <a:ext cx="5610600" cy="13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7200" b="1" u="sng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Activity</a:t>
            </a:r>
            <a:endParaRPr sz="7200" b="1" u="sng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7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91440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F0B41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0B41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gdfb10f3e7e_0_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gdfb10f3e7e_0_45"/>
          <p:cNvSpPr txBox="1"/>
          <p:nvPr/>
        </p:nvSpPr>
        <p:spPr>
          <a:xfrm>
            <a:off x="1653525" y="1454825"/>
            <a:ext cx="8807700" cy="15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Arial"/>
              <a:buNone/>
            </a:pPr>
            <a:r>
              <a:rPr lang="en-US" sz="6200" b="1" i="0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Who will YOU be?</a:t>
            </a:r>
            <a:endParaRPr sz="6200" b="1" i="0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sng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https://www.youtube.com/watch?v=shuuTOMCKZ8</a:t>
            </a:r>
            <a:endParaRPr sz="1500" b="1" i="0" u="sng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33" name="Google Shape;233;gdfb10f3e7e_0_45" descr="#LiveTheLionsCode&#10;#LMUCARES&#10;FOLLOW LMU CARES:&#10;*http://twitter.com/lmucares&#10;*http://facebook/com/lmucares&#10;*http://instagram.com/lmucares&#10;&#10;_____________________________&#10;http://lmu.edu/lmucares&#10;email: lmucares@lmu.edu" title="Who Will You Be? (Created by The Ohio State University.)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08575" y="2914200"/>
            <a:ext cx="68976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dfb10f3e7e_0_45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ge02c2f811b_0_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7" y="0"/>
            <a:ext cx="12200351" cy="686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e02c2f811b_0_23"/>
          <p:cNvSpPr/>
          <p:nvPr/>
        </p:nvSpPr>
        <p:spPr>
          <a:xfrm>
            <a:off x="3140150" y="3311625"/>
            <a:ext cx="2950200" cy="2643600"/>
          </a:xfrm>
          <a:prstGeom prst="ellipse">
            <a:avLst/>
          </a:prstGeom>
          <a:solidFill>
            <a:schemeClr val="accent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Distract</a:t>
            </a:r>
            <a:endParaRPr sz="40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Create a distraction or a way out </a:t>
            </a:r>
            <a:endParaRPr sz="23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1" name="Google Shape;241;ge02c2f811b_0_23"/>
          <p:cNvSpPr/>
          <p:nvPr/>
        </p:nvSpPr>
        <p:spPr>
          <a:xfrm>
            <a:off x="189950" y="3212475"/>
            <a:ext cx="2950200" cy="2643600"/>
          </a:xfrm>
          <a:prstGeom prst="ellipse">
            <a:avLst/>
          </a:prstGeom>
          <a:solidFill>
            <a:srgbClr val="EDAA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Direct</a:t>
            </a:r>
            <a:endParaRPr sz="42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Speak directly to those involved </a:t>
            </a:r>
            <a:endParaRPr sz="23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2" name="Google Shape;242;ge02c2f811b_0_23"/>
          <p:cNvSpPr/>
          <p:nvPr/>
        </p:nvSpPr>
        <p:spPr>
          <a:xfrm>
            <a:off x="6090350" y="3212475"/>
            <a:ext cx="2950200" cy="2643600"/>
          </a:xfrm>
          <a:prstGeom prst="ellipse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Delegate</a:t>
            </a:r>
            <a:endParaRPr sz="40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Seek out help from someone who’s qualified </a:t>
            </a:r>
            <a:endParaRPr sz="23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3" name="Google Shape;243;ge02c2f811b_0_23"/>
          <p:cNvSpPr/>
          <p:nvPr/>
        </p:nvSpPr>
        <p:spPr>
          <a:xfrm>
            <a:off x="9040550" y="3212475"/>
            <a:ext cx="2950200" cy="2643600"/>
          </a:xfrm>
          <a:prstGeom prst="ellipse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Delay</a:t>
            </a:r>
            <a:endParaRPr sz="40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Follow-up with the victim afterward</a:t>
            </a:r>
            <a:endParaRPr sz="23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4" name="Google Shape;244;ge02c2f811b_0_23"/>
          <p:cNvSpPr txBox="1"/>
          <p:nvPr/>
        </p:nvSpPr>
        <p:spPr>
          <a:xfrm>
            <a:off x="2815650" y="1421150"/>
            <a:ext cx="6560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sng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The four D’s of </a:t>
            </a:r>
            <a:endParaRPr sz="4200" b="1" i="0" u="sng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1" i="0" u="sng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</a:t>
            </a:r>
            <a:endParaRPr sz="4200" b="1" i="0" u="sng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45" name="Google Shape;245;ge02c2f811b_0_23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gdfb10f3e7e_0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7" y="0"/>
            <a:ext cx="12200351" cy="6866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gdfb10f3e7e_0_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350" y="4341450"/>
            <a:ext cx="4758900" cy="23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gdfb10f3e7e_0_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229650"/>
            <a:ext cx="4408925" cy="29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dfb10f3e7e_0_3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48525" y="1229650"/>
            <a:ext cx="4118951" cy="28986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gdfb10f3e7e_0_39"/>
          <p:cNvSpPr txBox="1"/>
          <p:nvPr/>
        </p:nvSpPr>
        <p:spPr>
          <a:xfrm>
            <a:off x="6788700" y="4341450"/>
            <a:ext cx="54033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BE</a:t>
            </a:r>
            <a:endParaRPr sz="6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PROACTIVE!</a:t>
            </a:r>
            <a:endParaRPr sz="6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55" name="Google Shape;255;gdfb10f3e7e_0_39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dfb10f3e7e_0_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7" y="0"/>
            <a:ext cx="12200351" cy="686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gdfb10f3e7e_0_79"/>
          <p:cNvSpPr txBox="1"/>
          <p:nvPr/>
        </p:nvSpPr>
        <p:spPr>
          <a:xfrm>
            <a:off x="0" y="1171950"/>
            <a:ext cx="12167099" cy="43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Arial"/>
              <a:buNone/>
            </a:pPr>
            <a:r>
              <a:rPr lang="en-US" sz="4300" b="1" i="0" u="sng" strike="noStrike" cap="none" dirty="0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Proactive</a:t>
            </a:r>
            <a:r>
              <a:rPr lang="en-US" sz="3500" b="0" i="0" u="none" strike="noStrike" cap="none" dirty="0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</a:t>
            </a:r>
            <a:r>
              <a:rPr lang="en-US" sz="3500" b="0" i="0" u="none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Behaviors</a:t>
            </a:r>
            <a:endParaRPr sz="3500" b="0" i="0" u="sng" strike="noStrike" cap="none" dirty="0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odoni"/>
              <a:buChar char="○"/>
            </a:pPr>
            <a:r>
              <a:rPr lang="en-US" sz="2600" b="0" i="0" u="sng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PROVIDE OPTIONS</a:t>
            </a:r>
            <a:r>
              <a:rPr lang="en-US" sz="2600" b="0" i="0" u="none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and a listening ear to someone who is in an emergency situation .</a:t>
            </a:r>
            <a:endParaRPr sz="2600" b="0" i="0" u="none" strike="noStrike" cap="none" dirty="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odoni"/>
              <a:buChar char="○"/>
            </a:pPr>
            <a:r>
              <a:rPr lang="en-US" sz="2600" b="0" i="0" u="sng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EDUCATE </a:t>
            </a:r>
            <a:r>
              <a:rPr lang="en-US" sz="2600" b="0" i="0" strike="noStrike" cap="none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others on </a:t>
            </a:r>
            <a:r>
              <a:rPr lang="en-US" sz="2600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interpersonal/dating violence and gender inequality.</a:t>
            </a:r>
            <a:endParaRPr sz="2600" b="0" i="0" u="none" strike="noStrike" cap="none" dirty="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odoni"/>
              <a:buChar char="○"/>
            </a:pPr>
            <a:r>
              <a:rPr lang="en-US" sz="2600" u="sng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POST BYSTANDER STORIES </a:t>
            </a:r>
            <a:r>
              <a:rPr lang="en-US" sz="2600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on social media</a:t>
            </a:r>
          </a:p>
          <a:p>
            <a:pPr marL="457200" marR="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Bodoni"/>
              <a:buChar char="○"/>
            </a:pPr>
            <a:r>
              <a:rPr lang="en-US" sz="2600" u="sng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MAKE A COMMITEMENT</a:t>
            </a:r>
            <a:r>
              <a:rPr lang="en-US" sz="2600" dirty="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 on campus to practice </a:t>
            </a:r>
            <a:r>
              <a:rPr lang="en-US" sz="2600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</a:t>
            </a:r>
            <a:r>
              <a:rPr lang="en-US" sz="26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.</a:t>
            </a:r>
            <a:endParaRPr sz="2600" b="0" i="0" u="none" strike="noStrike" cap="none" dirty="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3500" b="0" i="0" u="sng" strike="noStrike" cap="none" dirty="0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262" name="Google Shape;262;gdfb10f3e7e_0_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65200" y="4868825"/>
            <a:ext cx="3276600" cy="139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gdfb10f3e7e_0_79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b7fca2d4ca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b7fca2d4ca_1_0"/>
          <p:cNvSpPr txBox="1"/>
          <p:nvPr/>
        </p:nvSpPr>
        <p:spPr>
          <a:xfrm>
            <a:off x="1342875" y="1130675"/>
            <a:ext cx="9429000" cy="1582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5400" b="1" i="0" u="none" strike="noStrike" cap="none" dirty="0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Welcome! </a:t>
            </a:r>
            <a:endParaRPr sz="5400" b="1" i="0" u="none" strike="noStrike" cap="none" dirty="0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 dirty="0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12" name="Google Shape;112;gb7fca2d4ca_1_0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blue and yellow logo">
            <a:extLst>
              <a:ext uri="{FF2B5EF4-FFF2-40B4-BE49-F238E27FC236}">
                <a16:creationId xmlns:a16="http://schemas.microsoft.com/office/drawing/2014/main" id="{0FE682DC-D41D-CB3E-30A2-E7DDEE073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923" y="1341501"/>
            <a:ext cx="6521049" cy="488925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ge3b8ee8c4f_0_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3257" y="0"/>
            <a:ext cx="12200351" cy="686630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e3b8ee8c4f_0_19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e3b8ee8c4f_0_19"/>
          <p:cNvSpPr txBox="1"/>
          <p:nvPr/>
        </p:nvSpPr>
        <p:spPr>
          <a:xfrm>
            <a:off x="787975" y="1633750"/>
            <a:ext cx="10557900" cy="4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300"/>
              <a:buFont typeface="Arial"/>
              <a:buNone/>
            </a:pPr>
            <a:r>
              <a:rPr lang="en-US" sz="10300" b="1" i="0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THANK YOU!</a:t>
            </a:r>
            <a:br>
              <a:rPr lang="en-US" sz="10300" b="1" i="0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</a:br>
            <a:endParaRPr sz="10300" b="1" i="0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271" name="Google Shape;271;ge3b8ee8c4f_0_19"/>
          <p:cNvSpPr/>
          <p:nvPr/>
        </p:nvSpPr>
        <p:spPr>
          <a:xfrm>
            <a:off x="1370400" y="4235825"/>
            <a:ext cx="8955900" cy="239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e3b8ee8c4f_0_19"/>
          <p:cNvSpPr txBox="1"/>
          <p:nvPr/>
        </p:nvSpPr>
        <p:spPr>
          <a:xfrm>
            <a:off x="1331250" y="4324475"/>
            <a:ext cx="9034200" cy="22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This project was supported by Grant No. 2020-WA-AX-0022 awarded by the Office on Violence Against Women, U.S. Department of Justice. The opinions, findings, conclusions, and recommendations contained expressed in this publication/program/exhibition are those of the author(s) and do not necessarily reflect the views of the Department of Justice, Office on Violence Against Women. </a:t>
            </a:r>
            <a:endParaRPr sz="2200" b="1" dirty="0">
              <a:solidFill>
                <a:srgbClr val="003468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b7fca2d4ca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b7fca2d4ca_1_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11100"/>
            <a:ext cx="4394325" cy="292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b7fca2d4ca_1_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3276" y="3020350"/>
            <a:ext cx="3578425" cy="3578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b7fca2d4ca_1_27"/>
          <p:cNvSpPr txBox="1"/>
          <p:nvPr/>
        </p:nvSpPr>
        <p:spPr>
          <a:xfrm>
            <a:off x="8081700" y="1258650"/>
            <a:ext cx="4110300" cy="50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Reinhardt University’s </a:t>
            </a:r>
            <a:r>
              <a:rPr lang="en-US" sz="5600" b="1" i="1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Vision</a:t>
            </a:r>
            <a:endParaRPr sz="5600" b="1" i="1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b="1" i="1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Mission</a:t>
            </a:r>
            <a:endParaRPr sz="5600" b="1" i="1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b="1" i="1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and</a:t>
            </a:r>
            <a:endParaRPr sz="5600" b="1" i="1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Arial"/>
              <a:buNone/>
            </a:pPr>
            <a:r>
              <a:rPr lang="en-US" sz="5600" b="1" i="1" u="sng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Values</a:t>
            </a:r>
            <a:endParaRPr sz="5600" b="1" i="1" u="sng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51" name="Google Shape;151;gb7fca2d4ca_1_27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gb7fca2d4ca_1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b7fca2d4ca_1_37"/>
          <p:cNvPicPr preferRelativeResize="0"/>
          <p:nvPr/>
        </p:nvPicPr>
        <p:blipFill rotWithShape="1">
          <a:blip r:embed="rId4">
            <a:alphaModFix/>
          </a:blip>
          <a:srcRect l="4946" t="4786" r="4456" b="4222"/>
          <a:stretch/>
        </p:blipFill>
        <p:spPr>
          <a:xfrm>
            <a:off x="169875" y="1255525"/>
            <a:ext cx="2980776" cy="302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b7fca2d4ca_1_37"/>
          <p:cNvSpPr txBox="1"/>
          <p:nvPr/>
        </p:nvSpPr>
        <p:spPr>
          <a:xfrm>
            <a:off x="5732775" y="5259400"/>
            <a:ext cx="6230100" cy="13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“To be an ally is to… stand up, even if you feel scared.” </a:t>
            </a:r>
            <a:endParaRPr sz="26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600" b="1" i="1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-Amelle Lamont</a:t>
            </a:r>
            <a:endParaRPr sz="2600" b="1" i="1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59" name="Google Shape;159;gb7fca2d4ca_1_37"/>
          <p:cNvPicPr preferRelativeResize="0"/>
          <p:nvPr/>
        </p:nvPicPr>
        <p:blipFill rotWithShape="1">
          <a:blip r:embed="rId5">
            <a:alphaModFix/>
          </a:blip>
          <a:srcRect l="7960" t="18008" r="6252" b="25905"/>
          <a:stretch/>
        </p:blipFill>
        <p:spPr>
          <a:xfrm>
            <a:off x="169863" y="4157450"/>
            <a:ext cx="5116824" cy="248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b7fca2d4ca_1_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2747937" y="1622712"/>
            <a:ext cx="2901924" cy="21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gb7fca2d4ca_1_37"/>
          <p:cNvSpPr/>
          <p:nvPr/>
        </p:nvSpPr>
        <p:spPr>
          <a:xfrm>
            <a:off x="5732775" y="2550600"/>
            <a:ext cx="5697300" cy="1784400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gb7fca2d4ca_1_37"/>
          <p:cNvSpPr txBox="1"/>
          <p:nvPr/>
        </p:nvSpPr>
        <p:spPr>
          <a:xfrm>
            <a:off x="6854625" y="2509638"/>
            <a:ext cx="3453600" cy="18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</a:t>
            </a:r>
            <a:r>
              <a:rPr lang="en-US" sz="4900" b="0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Are you an </a:t>
            </a:r>
            <a:endParaRPr sz="4900" b="0" i="0" u="none" strike="noStrike" cap="none">
              <a:solidFill>
                <a:srgbClr val="003468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900" b="1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ally</a:t>
            </a:r>
            <a:r>
              <a:rPr lang="en-US" sz="4900" b="0" i="0" u="none" strike="noStrike" cap="none">
                <a:solidFill>
                  <a:srgbClr val="003468"/>
                </a:solidFill>
                <a:latin typeface="Bodoni"/>
                <a:ea typeface="Bodoni"/>
                <a:cs typeface="Bodoni"/>
                <a:sym typeface="Bodoni"/>
              </a:rPr>
              <a:t>? </a:t>
            </a:r>
            <a:endParaRPr sz="4900" b="0" i="0" u="none" strike="noStrike" cap="none">
              <a:solidFill>
                <a:srgbClr val="003468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63" name="Google Shape;163;gb7fca2d4ca_1_37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b7fca2d4ca_1_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b7fca2d4ca_1_7"/>
          <p:cNvSpPr txBox="1"/>
          <p:nvPr/>
        </p:nvSpPr>
        <p:spPr>
          <a:xfrm>
            <a:off x="1342875" y="1130675"/>
            <a:ext cx="94290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4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03" name="Google Shape;103;gb7fca2d4ca_1_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875" y="1826200"/>
            <a:ext cx="5649850" cy="361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b7fca2d4ca_1_7"/>
          <p:cNvSpPr txBox="1"/>
          <p:nvPr/>
        </p:nvSpPr>
        <p:spPr>
          <a:xfrm>
            <a:off x="6669000" y="2279463"/>
            <a:ext cx="5242500" cy="270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lang="en-US" sz="4100" b="1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Some of the topics we discuss today may be difficult for some viewers.</a:t>
            </a:r>
            <a:endParaRPr sz="4100" b="1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05" name="Google Shape;105;gb7fca2d4ca_1_7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0" cy="690507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/>
          <p:nvPr/>
        </p:nvSpPr>
        <p:spPr>
          <a:xfrm>
            <a:off x="4837043" y="1557506"/>
            <a:ext cx="6215270" cy="483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19" name="Google Shape;119;p2"/>
          <p:cNvSpPr txBox="1"/>
          <p:nvPr/>
        </p:nvSpPr>
        <p:spPr>
          <a:xfrm>
            <a:off x="6469375" y="1178050"/>
            <a:ext cx="39663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000" b="0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What is the </a:t>
            </a:r>
            <a:endParaRPr sz="4000" b="0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Bystander Effect? </a:t>
            </a:r>
            <a:endParaRPr sz="4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5852725" y="2578700"/>
            <a:ext cx="5199600" cy="27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US" sz="27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An occurrence in which people fail to offer needed help in emergencies, especially when other people are present in the same setting. </a:t>
            </a:r>
            <a:endParaRPr sz="27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Google Shape;12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975" y="1953950"/>
            <a:ext cx="5121675" cy="341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e02c2f811b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e02c2f811b_0_0"/>
          <p:cNvSpPr txBox="1"/>
          <p:nvPr/>
        </p:nvSpPr>
        <p:spPr>
          <a:xfrm>
            <a:off x="7085700" y="1345950"/>
            <a:ext cx="4823400" cy="18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What is  </a:t>
            </a:r>
            <a:endParaRPr sz="3500" b="0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Bystander Intervention? </a:t>
            </a:r>
            <a:endParaRPr sz="35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29" name="Google Shape;129;ge02c2f811b_0_0"/>
          <p:cNvSpPr txBox="1"/>
          <p:nvPr/>
        </p:nvSpPr>
        <p:spPr>
          <a:xfrm>
            <a:off x="6897600" y="2706925"/>
            <a:ext cx="5199600" cy="3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5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is safe and positive options that are carried out by those surrounding the situation  to prevent harm or intervene when there is a risk of sexual harassment, sexual assault, dating violence, domestic violence or stalking.</a:t>
            </a: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30" name="Google Shape;130;ge02c2f811b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9925" y="2242375"/>
            <a:ext cx="4412450" cy="29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e02c2f811b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100" y="2040975"/>
            <a:ext cx="6010550" cy="336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e02c2f811b_0_0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b7fca2d4ca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7240" y="0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b7fca2d4ca_1_16"/>
          <p:cNvSpPr txBox="1"/>
          <p:nvPr/>
        </p:nvSpPr>
        <p:spPr>
          <a:xfrm>
            <a:off x="2354925" y="1071450"/>
            <a:ext cx="7404900" cy="19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Making a Connection:</a:t>
            </a:r>
            <a:endParaRPr sz="4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</a:t>
            </a:r>
            <a:r>
              <a:rPr lang="en-US" sz="4000" b="1" i="0" u="sng" strike="noStrike" cap="none">
                <a:solidFill>
                  <a:srgbClr val="FFFFFF"/>
                </a:solidFill>
                <a:latin typeface="Bodoni"/>
                <a:ea typeface="Bodoni"/>
                <a:cs typeface="Bodoni"/>
                <a:sym typeface="Bodoni"/>
              </a:rPr>
              <a:t>Activity</a:t>
            </a:r>
            <a:r>
              <a:rPr lang="en-US" sz="4000" b="1" i="0" u="none" strike="noStrike" cap="none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  </a:t>
            </a:r>
            <a:endParaRPr sz="4000" b="1" i="0" u="none" strike="noStrike" cap="none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500" b="0" i="0" u="none" strike="noStrike" cap="none">
              <a:solidFill>
                <a:schemeClr val="lt1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pic>
        <p:nvPicPr>
          <p:cNvPr id="139" name="Google Shape;139;gb7fca2d4ca_1_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97875" y="2648825"/>
            <a:ext cx="3518999" cy="382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b7fca2d4ca_1_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10450" y="2648825"/>
            <a:ext cx="3519000" cy="382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b7fca2d4ca_1_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5300" y="2648825"/>
            <a:ext cx="3519000" cy="382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b7fca2d4ca_1_16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12F8E74-F627-4EEA-9B21-33374E78B9F1}"/>
              </a:ext>
            </a:extLst>
          </p:cNvPr>
          <p:cNvSpPr txBox="1"/>
          <p:nvPr/>
        </p:nvSpPr>
        <p:spPr>
          <a:xfrm>
            <a:off x="901391" y="2671858"/>
            <a:ext cx="876508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FF91CD-A78D-4BFD-BE70-8B732AA5B366}"/>
              </a:ext>
            </a:extLst>
          </p:cNvPr>
          <p:cNvSpPr/>
          <p:nvPr/>
        </p:nvSpPr>
        <p:spPr>
          <a:xfrm>
            <a:off x="8989621" y="2671858"/>
            <a:ext cx="1508166" cy="3077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7" name="Google Shape;137;gb7fca2d4ca_1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621" y="-47078"/>
            <a:ext cx="12269242" cy="690507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gb7fca2d4ca_1_16"/>
          <p:cNvSpPr txBox="1"/>
          <p:nvPr/>
        </p:nvSpPr>
        <p:spPr>
          <a:xfrm>
            <a:off x="2354925" y="1071450"/>
            <a:ext cx="7404900" cy="160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4000" b="1" i="0" u="none" strike="noStrike" cap="none" dirty="0">
                <a:solidFill>
                  <a:srgbClr val="EDAA00"/>
                </a:solidFill>
                <a:latin typeface="Bodoni"/>
                <a:ea typeface="Bodoni"/>
                <a:cs typeface="Bodoni"/>
                <a:sym typeface="Bodoni"/>
              </a:rPr>
              <a:t>Identifying Risk and Recognizing Warning Signs:</a:t>
            </a:r>
            <a:endParaRPr sz="4000" b="1" i="0" u="none" strike="noStrike" cap="none" dirty="0">
              <a:solidFill>
                <a:srgbClr val="EDAA00"/>
              </a:solidFill>
              <a:latin typeface="Bodoni"/>
              <a:ea typeface="Bodoni"/>
              <a:cs typeface="Bodoni"/>
              <a:sym typeface="Bodoni"/>
            </a:endParaRPr>
          </a:p>
        </p:txBody>
      </p:sp>
      <p:sp>
        <p:nvSpPr>
          <p:cNvPr id="142" name="Google Shape;142;gb7fca2d4ca_1_16"/>
          <p:cNvSpPr txBox="1"/>
          <p:nvPr/>
        </p:nvSpPr>
        <p:spPr>
          <a:xfrm>
            <a:off x="0" y="369997"/>
            <a:ext cx="6897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chemeClr val="lt1"/>
                </a:solidFill>
                <a:latin typeface="Bodoni"/>
                <a:ea typeface="Bodoni"/>
                <a:cs typeface="Bodoni"/>
                <a:sym typeface="Bodoni"/>
              </a:rPr>
              <a:t>Bystander Intervention Program</a:t>
            </a:r>
            <a:endParaRPr sz="1400" b="0" i="0" u="none" strike="noStrike" cap="none">
              <a:solidFill>
                <a:srgbClr val="EDAA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B844C-A701-4E35-B948-4DCD23DEBBC6}"/>
              </a:ext>
            </a:extLst>
          </p:cNvPr>
          <p:cNvSpPr txBox="1"/>
          <p:nvPr/>
        </p:nvSpPr>
        <p:spPr>
          <a:xfrm>
            <a:off x="8640353" y="2460405"/>
            <a:ext cx="1425039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i="0" u="none" strike="noStrike" cap="none" dirty="0">
                <a:solidFill>
                  <a:srgbClr val="C00000"/>
                </a:solidFill>
                <a:latin typeface="Bodoni"/>
                <a:ea typeface="Bodoni"/>
                <a:cs typeface="Bodoni"/>
                <a:sym typeface="Bodoni"/>
              </a:rPr>
              <a:t>Warning</a:t>
            </a:r>
            <a:r>
              <a:rPr lang="en-US" sz="1400" b="1" i="0" u="none" strike="noStrike" cap="none" dirty="0">
                <a:solidFill>
                  <a:srgbClr val="C00000"/>
                </a:solidFill>
                <a:latin typeface="Bodoni"/>
                <a:ea typeface="Bodoni"/>
                <a:cs typeface="Bodoni"/>
                <a:sym typeface="Bodoni"/>
              </a:rPr>
              <a:t> Signs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5999E-0E2B-4158-B40D-772244776EA0}"/>
              </a:ext>
            </a:extLst>
          </p:cNvPr>
          <p:cNvSpPr txBox="1"/>
          <p:nvPr/>
        </p:nvSpPr>
        <p:spPr>
          <a:xfrm>
            <a:off x="1817961" y="2517969"/>
            <a:ext cx="1425039" cy="3231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500" b="1" i="0" u="none" strike="noStrike" cap="none" dirty="0">
                <a:solidFill>
                  <a:srgbClr val="C00000"/>
                </a:solidFill>
                <a:latin typeface="Bodoni"/>
                <a:ea typeface="Bodoni"/>
                <a:cs typeface="Bodoni"/>
                <a:sym typeface="Bodoni"/>
              </a:rPr>
              <a:t>Risks</a:t>
            </a:r>
            <a:endParaRPr lang="en-US" sz="1500" dirty="0">
              <a:solidFill>
                <a:srgbClr val="C00000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A69C77-3257-4BAB-9270-D40FF009A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0051" y="2964105"/>
            <a:ext cx="2607769" cy="1659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B715011-8801-41A0-8CB2-B7FEBF819C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943"/>
          <a:stretch/>
        </p:blipFill>
        <p:spPr>
          <a:xfrm>
            <a:off x="9277182" y="4839177"/>
            <a:ext cx="2441210" cy="1841569"/>
          </a:xfrm>
          <a:prstGeom prst="rect">
            <a:avLst/>
          </a:prstGeom>
        </p:spPr>
      </p:pic>
      <p:pic>
        <p:nvPicPr>
          <p:cNvPr id="28" name="Picture 27" descr="Depression&#10;">
            <a:extLst>
              <a:ext uri="{FF2B5EF4-FFF2-40B4-BE49-F238E27FC236}">
                <a16:creationId xmlns:a16="http://schemas.microsoft.com/office/drawing/2014/main" id="{28FF5561-DC78-4824-9A7F-DB5C065F4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505" y="2918848"/>
            <a:ext cx="2619375" cy="1743075"/>
          </a:xfrm>
          <a:prstGeom prst="rect">
            <a:avLst/>
          </a:prstGeom>
        </p:spPr>
      </p:pic>
      <p:pic>
        <p:nvPicPr>
          <p:cNvPr id="30" name="Picture 29" descr="Text&#10;&#10;Description automatically generated with medium confidence">
            <a:extLst>
              <a:ext uri="{FF2B5EF4-FFF2-40B4-BE49-F238E27FC236}">
                <a16:creationId xmlns:a16="http://schemas.microsoft.com/office/drawing/2014/main" id="{C1D23AEE-DBA7-440C-AFE3-32EB7B1EB7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10771" y="2964105"/>
            <a:ext cx="2619375" cy="1743076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3AA36269-819A-4578-8126-FB7070AFF6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325" y="4787063"/>
            <a:ext cx="2619375" cy="1743075"/>
          </a:xfrm>
          <a:prstGeom prst="rect">
            <a:avLst/>
          </a:prstGeom>
        </p:spPr>
      </p:pic>
      <p:pic>
        <p:nvPicPr>
          <p:cNvPr id="130" name="Picture 129" descr="A person and person dancing&#10;&#10;Description automatically generated with low confidence">
            <a:extLst>
              <a:ext uri="{FF2B5EF4-FFF2-40B4-BE49-F238E27FC236}">
                <a16:creationId xmlns:a16="http://schemas.microsoft.com/office/drawing/2014/main" id="{B201BB2B-C187-462A-84FB-4D4CAF2B5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788" y="2964105"/>
            <a:ext cx="2327563" cy="1697818"/>
          </a:xfrm>
          <a:prstGeom prst="rect">
            <a:avLst/>
          </a:prstGeom>
        </p:spPr>
      </p:pic>
      <p:pic>
        <p:nvPicPr>
          <p:cNvPr id="132" name="Picture 131" descr="A picture containing indoor, person, food, dish&#10;&#10;Description automatically generated">
            <a:extLst>
              <a:ext uri="{FF2B5EF4-FFF2-40B4-BE49-F238E27FC236}">
                <a16:creationId xmlns:a16="http://schemas.microsoft.com/office/drawing/2014/main" id="{C8809348-DD3B-4404-AD6C-060C4F6E4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9196" y="5032626"/>
            <a:ext cx="2666190" cy="1600408"/>
          </a:xfrm>
          <a:prstGeom prst="rect">
            <a:avLst/>
          </a:prstGeom>
        </p:spPr>
      </p:pic>
      <p:pic>
        <p:nvPicPr>
          <p:cNvPr id="134" name="Picture 133" descr="A picture containing person, hand, close&#10;&#10;Description automatically generated">
            <a:extLst>
              <a:ext uri="{FF2B5EF4-FFF2-40B4-BE49-F238E27FC236}">
                <a16:creationId xmlns:a16="http://schemas.microsoft.com/office/drawing/2014/main" id="{EC28FEEF-A16E-4EDC-B638-ADF7EC0A96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3000" y="4839177"/>
            <a:ext cx="2231646" cy="16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252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452</Words>
  <Application>Microsoft Office PowerPoint</Application>
  <PresentationFormat>Widescreen</PresentationFormat>
  <Paragraphs>83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Allyson Bianchi</dc:creator>
  <cp:lastModifiedBy>Ty Trader</cp:lastModifiedBy>
  <cp:revision>2</cp:revision>
  <dcterms:created xsi:type="dcterms:W3CDTF">2020-04-03T17:15:43Z</dcterms:created>
  <dcterms:modified xsi:type="dcterms:W3CDTF">2023-09-20T12:02:15Z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0x010100A2791CF038AF3A4DA5EB40545C97CE33</vt:lpwstr>
  </property>
</Properties>
</file>